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50793F-B996-4A66-AE2F-D83F9EE9FDB4}"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2C700-417A-40AD-9167-8ED77372AB9E}" type="slidenum">
              <a:rPr lang="en-US" smtClean="0"/>
              <a:t>‹#›</a:t>
            </a:fld>
            <a:endParaRPr lang="en-US"/>
          </a:p>
        </p:txBody>
      </p:sp>
    </p:spTree>
    <p:extLst>
      <p:ext uri="{BB962C8B-B14F-4D97-AF65-F5344CB8AC3E}">
        <p14:creationId xmlns:p14="http://schemas.microsoft.com/office/powerpoint/2010/main" val="1241894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0793F-B996-4A66-AE2F-D83F9EE9FDB4}"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2C700-417A-40AD-9167-8ED77372AB9E}" type="slidenum">
              <a:rPr lang="en-US" smtClean="0"/>
              <a:t>‹#›</a:t>
            </a:fld>
            <a:endParaRPr lang="en-US"/>
          </a:p>
        </p:txBody>
      </p:sp>
    </p:spTree>
    <p:extLst>
      <p:ext uri="{BB962C8B-B14F-4D97-AF65-F5344CB8AC3E}">
        <p14:creationId xmlns:p14="http://schemas.microsoft.com/office/powerpoint/2010/main" val="2554200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0793F-B996-4A66-AE2F-D83F9EE9FDB4}"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2C700-417A-40AD-9167-8ED77372AB9E}" type="slidenum">
              <a:rPr lang="en-US" smtClean="0"/>
              <a:t>‹#›</a:t>
            </a:fld>
            <a:endParaRPr lang="en-US"/>
          </a:p>
        </p:txBody>
      </p:sp>
    </p:spTree>
    <p:extLst>
      <p:ext uri="{BB962C8B-B14F-4D97-AF65-F5344CB8AC3E}">
        <p14:creationId xmlns:p14="http://schemas.microsoft.com/office/powerpoint/2010/main" val="289496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0793F-B996-4A66-AE2F-D83F9EE9FDB4}"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2C700-417A-40AD-9167-8ED77372AB9E}" type="slidenum">
              <a:rPr lang="en-US" smtClean="0"/>
              <a:t>‹#›</a:t>
            </a:fld>
            <a:endParaRPr lang="en-US"/>
          </a:p>
        </p:txBody>
      </p:sp>
    </p:spTree>
    <p:extLst>
      <p:ext uri="{BB962C8B-B14F-4D97-AF65-F5344CB8AC3E}">
        <p14:creationId xmlns:p14="http://schemas.microsoft.com/office/powerpoint/2010/main" val="165256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50793F-B996-4A66-AE2F-D83F9EE9FDB4}"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2C700-417A-40AD-9167-8ED77372AB9E}" type="slidenum">
              <a:rPr lang="en-US" smtClean="0"/>
              <a:t>‹#›</a:t>
            </a:fld>
            <a:endParaRPr lang="en-US"/>
          </a:p>
        </p:txBody>
      </p:sp>
    </p:spTree>
    <p:extLst>
      <p:ext uri="{BB962C8B-B14F-4D97-AF65-F5344CB8AC3E}">
        <p14:creationId xmlns:p14="http://schemas.microsoft.com/office/powerpoint/2010/main" val="1096513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50793F-B996-4A66-AE2F-D83F9EE9FDB4}" type="datetimeFigureOut">
              <a:rPr lang="en-US" smtClean="0"/>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2C700-417A-40AD-9167-8ED77372AB9E}" type="slidenum">
              <a:rPr lang="en-US" smtClean="0"/>
              <a:t>‹#›</a:t>
            </a:fld>
            <a:endParaRPr lang="en-US"/>
          </a:p>
        </p:txBody>
      </p:sp>
    </p:spTree>
    <p:extLst>
      <p:ext uri="{BB962C8B-B14F-4D97-AF65-F5344CB8AC3E}">
        <p14:creationId xmlns:p14="http://schemas.microsoft.com/office/powerpoint/2010/main" val="1930642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50793F-B996-4A66-AE2F-D83F9EE9FDB4}" type="datetimeFigureOut">
              <a:rPr lang="en-US" smtClean="0"/>
              <a:t>4/28/2016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92C700-417A-40AD-9167-8ED77372AB9E}" type="slidenum">
              <a:rPr lang="en-US" smtClean="0"/>
              <a:t>‹#›</a:t>
            </a:fld>
            <a:endParaRPr lang="en-US"/>
          </a:p>
        </p:txBody>
      </p:sp>
    </p:spTree>
    <p:extLst>
      <p:ext uri="{BB962C8B-B14F-4D97-AF65-F5344CB8AC3E}">
        <p14:creationId xmlns:p14="http://schemas.microsoft.com/office/powerpoint/2010/main" val="2377920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50793F-B996-4A66-AE2F-D83F9EE9FDB4}" type="datetimeFigureOut">
              <a:rPr lang="en-US" smtClean="0"/>
              <a:t>4/28/2016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92C700-417A-40AD-9167-8ED77372AB9E}" type="slidenum">
              <a:rPr lang="en-US" smtClean="0"/>
              <a:t>‹#›</a:t>
            </a:fld>
            <a:endParaRPr lang="en-US"/>
          </a:p>
        </p:txBody>
      </p:sp>
    </p:spTree>
    <p:extLst>
      <p:ext uri="{BB962C8B-B14F-4D97-AF65-F5344CB8AC3E}">
        <p14:creationId xmlns:p14="http://schemas.microsoft.com/office/powerpoint/2010/main" val="472440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0793F-B996-4A66-AE2F-D83F9EE9FDB4}" type="datetimeFigureOut">
              <a:rPr lang="en-US" smtClean="0"/>
              <a:t>4/28/2016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92C700-417A-40AD-9167-8ED77372AB9E}" type="slidenum">
              <a:rPr lang="en-US" smtClean="0"/>
              <a:t>‹#›</a:t>
            </a:fld>
            <a:endParaRPr lang="en-US"/>
          </a:p>
        </p:txBody>
      </p:sp>
    </p:spTree>
    <p:extLst>
      <p:ext uri="{BB962C8B-B14F-4D97-AF65-F5344CB8AC3E}">
        <p14:creationId xmlns:p14="http://schemas.microsoft.com/office/powerpoint/2010/main" val="3859346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0793F-B996-4A66-AE2F-D83F9EE9FDB4}" type="datetimeFigureOut">
              <a:rPr lang="en-US" smtClean="0"/>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2C700-417A-40AD-9167-8ED77372AB9E}" type="slidenum">
              <a:rPr lang="en-US" smtClean="0"/>
              <a:t>‹#›</a:t>
            </a:fld>
            <a:endParaRPr lang="en-US"/>
          </a:p>
        </p:txBody>
      </p:sp>
    </p:spTree>
    <p:extLst>
      <p:ext uri="{BB962C8B-B14F-4D97-AF65-F5344CB8AC3E}">
        <p14:creationId xmlns:p14="http://schemas.microsoft.com/office/powerpoint/2010/main" val="2497903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0793F-B996-4A66-AE2F-D83F9EE9FDB4}" type="datetimeFigureOut">
              <a:rPr lang="en-US" smtClean="0"/>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2C700-417A-40AD-9167-8ED77372AB9E}" type="slidenum">
              <a:rPr lang="en-US" smtClean="0"/>
              <a:t>‹#›</a:t>
            </a:fld>
            <a:endParaRPr lang="en-US"/>
          </a:p>
        </p:txBody>
      </p:sp>
    </p:spTree>
    <p:extLst>
      <p:ext uri="{BB962C8B-B14F-4D97-AF65-F5344CB8AC3E}">
        <p14:creationId xmlns:p14="http://schemas.microsoft.com/office/powerpoint/2010/main" val="3231072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0793F-B996-4A66-AE2F-D83F9EE9FDB4}" type="datetimeFigureOut">
              <a:rPr lang="en-US" smtClean="0"/>
              <a:t>4/28/2016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2C700-417A-40AD-9167-8ED77372AB9E}" type="slidenum">
              <a:rPr lang="en-US" smtClean="0"/>
              <a:t>‹#›</a:t>
            </a:fld>
            <a:endParaRPr lang="en-US"/>
          </a:p>
        </p:txBody>
      </p:sp>
    </p:spTree>
    <p:extLst>
      <p:ext uri="{BB962C8B-B14F-4D97-AF65-F5344CB8AC3E}">
        <p14:creationId xmlns:p14="http://schemas.microsoft.com/office/powerpoint/2010/main" val="1790326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Judicial Branch Practice Questions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58871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Which are the only federal courts to have juries?</a:t>
            </a:r>
          </a:p>
          <a:p>
            <a:pPr marL="914400" lvl="1" indent="-457200">
              <a:buFont typeface="+mj-lt"/>
              <a:buAutoNum type="alphaUcPeriod"/>
            </a:pPr>
            <a:r>
              <a:rPr lang="en-US" dirty="0" smtClean="0"/>
              <a:t>U.S. District Courts</a:t>
            </a:r>
          </a:p>
          <a:p>
            <a:pPr marL="914400" lvl="1" indent="-457200">
              <a:buFont typeface="+mj-lt"/>
              <a:buAutoNum type="alphaUcPeriod"/>
            </a:pPr>
            <a:r>
              <a:rPr lang="en-US" dirty="0" smtClean="0"/>
              <a:t>U.S. Supreme Court</a:t>
            </a:r>
          </a:p>
          <a:p>
            <a:pPr marL="914400" lvl="1" indent="-457200">
              <a:buFont typeface="+mj-lt"/>
              <a:buAutoNum type="alphaUcPeriod"/>
            </a:pPr>
            <a:r>
              <a:rPr lang="en-US" dirty="0" smtClean="0"/>
              <a:t>U.S. Circuit Court of Appeals</a:t>
            </a:r>
          </a:p>
          <a:p>
            <a:pPr marL="914400" lvl="1" indent="-457200">
              <a:buFont typeface="+mj-lt"/>
              <a:buAutoNum type="alphaUcPeriod"/>
            </a:pPr>
            <a:r>
              <a:rPr lang="en-US" dirty="0" smtClean="0"/>
              <a:t>U.S. District Court of Appeals</a:t>
            </a:r>
            <a:endParaRPr lang="en-US" dirty="0"/>
          </a:p>
        </p:txBody>
      </p:sp>
    </p:spTree>
    <p:extLst>
      <p:ext uri="{BB962C8B-B14F-4D97-AF65-F5344CB8AC3E}">
        <p14:creationId xmlns:p14="http://schemas.microsoft.com/office/powerpoint/2010/main" val="47818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Which are the only federal courts to have juries?</a:t>
            </a:r>
          </a:p>
          <a:p>
            <a:pPr marL="914400" lvl="1" indent="-457200">
              <a:buFont typeface="+mj-lt"/>
              <a:buAutoNum type="alphaUcPeriod"/>
            </a:pPr>
            <a:r>
              <a:rPr lang="en-US" dirty="0" smtClean="0"/>
              <a:t>U.S. District Courts</a:t>
            </a:r>
          </a:p>
          <a:p>
            <a:pPr marL="914400" lvl="1" indent="-457200">
              <a:buFont typeface="+mj-lt"/>
              <a:buAutoNum type="alphaUcPeriod"/>
            </a:pPr>
            <a:r>
              <a:rPr lang="en-US" dirty="0" smtClean="0"/>
              <a:t>U.S. Supreme Court</a:t>
            </a:r>
          </a:p>
          <a:p>
            <a:pPr marL="914400" lvl="1" indent="-457200">
              <a:buFont typeface="+mj-lt"/>
              <a:buAutoNum type="alphaUcPeriod"/>
            </a:pPr>
            <a:r>
              <a:rPr lang="en-US" dirty="0" smtClean="0"/>
              <a:t>U.S. Circuit Court of Appeals</a:t>
            </a:r>
          </a:p>
          <a:p>
            <a:pPr marL="914400" lvl="1" indent="-457200">
              <a:buFont typeface="+mj-lt"/>
              <a:buAutoNum type="alphaUcPeriod"/>
            </a:pPr>
            <a:r>
              <a:rPr lang="en-US" dirty="0" smtClean="0"/>
              <a:t>U.S. District Court of Appeals</a:t>
            </a:r>
            <a:endParaRPr lang="en-US" dirty="0"/>
          </a:p>
        </p:txBody>
      </p:sp>
      <p:sp>
        <p:nvSpPr>
          <p:cNvPr id="4" name="5-Point Star 3"/>
          <p:cNvSpPr/>
          <p:nvPr/>
        </p:nvSpPr>
        <p:spPr>
          <a:xfrm>
            <a:off x="927278" y="2279560"/>
            <a:ext cx="373487" cy="30909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6498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step can a party immediately take once it loses its case in U.S. District Court?</a:t>
            </a:r>
          </a:p>
          <a:p>
            <a:pPr marL="914400" lvl="1" indent="-457200">
              <a:buFont typeface="+mj-lt"/>
              <a:buAutoNum type="alphaUcPeriod"/>
            </a:pPr>
            <a:r>
              <a:rPr lang="en-US" dirty="0" smtClean="0"/>
              <a:t>It can appeal to the U.S. Supreme Court.</a:t>
            </a:r>
          </a:p>
          <a:p>
            <a:pPr marL="914400" lvl="1" indent="-457200">
              <a:buFont typeface="+mj-lt"/>
              <a:buAutoNum type="alphaUcPeriod"/>
            </a:pPr>
            <a:r>
              <a:rPr lang="en-US" dirty="0" smtClean="0"/>
              <a:t>It can appeal to the Florida Supreme Court.</a:t>
            </a:r>
          </a:p>
          <a:p>
            <a:pPr marL="914400" lvl="1" indent="-457200">
              <a:buFont typeface="+mj-lt"/>
              <a:buAutoNum type="alphaUcPeriod"/>
            </a:pPr>
            <a:r>
              <a:rPr lang="en-US" dirty="0" smtClean="0"/>
              <a:t>It can appeal to the U.S. Circuit Court of Appeals.</a:t>
            </a:r>
          </a:p>
          <a:p>
            <a:pPr marL="914400" lvl="1" indent="-457200">
              <a:buFont typeface="+mj-lt"/>
              <a:buAutoNum type="alphaUcPeriod"/>
            </a:pPr>
            <a:r>
              <a:rPr lang="en-US" dirty="0" smtClean="0"/>
              <a:t>It can appeal to the Florida District Court of Appeals.</a:t>
            </a:r>
            <a:endParaRPr lang="en-US" dirty="0"/>
          </a:p>
        </p:txBody>
      </p:sp>
    </p:spTree>
    <p:extLst>
      <p:ext uri="{BB962C8B-B14F-4D97-AF65-F5344CB8AC3E}">
        <p14:creationId xmlns:p14="http://schemas.microsoft.com/office/powerpoint/2010/main" val="1238297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step can a party immediately take once it loses its case in U.S. District Court?</a:t>
            </a:r>
          </a:p>
          <a:p>
            <a:pPr marL="914400" lvl="1" indent="-457200">
              <a:buFont typeface="+mj-lt"/>
              <a:buAutoNum type="alphaUcPeriod"/>
            </a:pPr>
            <a:r>
              <a:rPr lang="en-US" dirty="0" smtClean="0"/>
              <a:t>It can appeal to the U.S. Supreme Court.</a:t>
            </a:r>
          </a:p>
          <a:p>
            <a:pPr marL="914400" lvl="1" indent="-457200">
              <a:buFont typeface="+mj-lt"/>
              <a:buAutoNum type="alphaUcPeriod"/>
            </a:pPr>
            <a:r>
              <a:rPr lang="en-US" dirty="0" smtClean="0"/>
              <a:t>It can appeal to the Florida Supreme Court.</a:t>
            </a:r>
          </a:p>
          <a:p>
            <a:pPr marL="914400" lvl="1" indent="-457200">
              <a:buFont typeface="+mj-lt"/>
              <a:buAutoNum type="alphaUcPeriod"/>
            </a:pPr>
            <a:r>
              <a:rPr lang="en-US" dirty="0" smtClean="0"/>
              <a:t>It can appeal to the U.S. Circuit Court of Appeals.</a:t>
            </a:r>
          </a:p>
          <a:p>
            <a:pPr marL="914400" lvl="1" indent="-457200">
              <a:buFont typeface="+mj-lt"/>
              <a:buAutoNum type="alphaUcPeriod"/>
            </a:pPr>
            <a:r>
              <a:rPr lang="en-US" dirty="0" smtClean="0"/>
              <a:t>It can appeal to the Florida District Court of Appeals.</a:t>
            </a:r>
            <a:endParaRPr lang="en-US" dirty="0"/>
          </a:p>
        </p:txBody>
      </p:sp>
      <p:sp>
        <p:nvSpPr>
          <p:cNvPr id="4" name="5-Point Star 3"/>
          <p:cNvSpPr/>
          <p:nvPr/>
        </p:nvSpPr>
        <p:spPr>
          <a:xfrm>
            <a:off x="940158" y="3515932"/>
            <a:ext cx="334850" cy="27045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3509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Article III of the Constitution established the U.S. Supreme Court.  Why does this article refer to this court as “supreme”?</a:t>
            </a:r>
          </a:p>
          <a:p>
            <a:pPr marL="914400" lvl="1" indent="-457200">
              <a:buFont typeface="+mj-lt"/>
              <a:buAutoNum type="alphaUcPeriod"/>
            </a:pPr>
            <a:endParaRPr lang="en-US" dirty="0" smtClean="0"/>
          </a:p>
          <a:p>
            <a:pPr marL="914400" lvl="1" indent="-457200">
              <a:buFont typeface="+mj-lt"/>
              <a:buAutoNum type="alphaUcPeriod"/>
            </a:pPr>
            <a:r>
              <a:rPr lang="en-US" dirty="0" smtClean="0"/>
              <a:t>It hears more cases than any other court.</a:t>
            </a:r>
          </a:p>
          <a:p>
            <a:pPr marL="914400" lvl="1" indent="-457200">
              <a:buFont typeface="+mj-lt"/>
              <a:buAutoNum type="alphaUcPeriod"/>
            </a:pPr>
            <a:r>
              <a:rPr lang="en-US" dirty="0" smtClean="0"/>
              <a:t>It has authority over all other courts in the United States.</a:t>
            </a:r>
          </a:p>
          <a:p>
            <a:pPr marL="914400" lvl="1" indent="-457200">
              <a:buFont typeface="+mj-lt"/>
              <a:buAutoNum type="alphaUcPeriod"/>
            </a:pPr>
            <a:r>
              <a:rPr lang="en-US" dirty="0" smtClean="0"/>
              <a:t>Its officers are appointed by the President of the United States.</a:t>
            </a:r>
          </a:p>
          <a:p>
            <a:pPr marL="914400" lvl="1" indent="-457200">
              <a:buFont typeface="+mj-lt"/>
              <a:buAutoNum type="alphaUcPeriod"/>
            </a:pPr>
            <a:r>
              <a:rPr lang="en-US" dirty="0" smtClean="0"/>
              <a:t>It has authority over both the executive and legislative branches.</a:t>
            </a:r>
            <a:endParaRPr lang="en-US" dirty="0"/>
          </a:p>
        </p:txBody>
      </p:sp>
    </p:spTree>
    <p:extLst>
      <p:ext uri="{BB962C8B-B14F-4D97-AF65-F5344CB8AC3E}">
        <p14:creationId xmlns:p14="http://schemas.microsoft.com/office/powerpoint/2010/main" val="3704613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Article III of the Constitution established the U.S. Supreme Court.  Why does this article refer to this court as “supreme”?</a:t>
            </a:r>
          </a:p>
          <a:p>
            <a:pPr marL="914400" lvl="1" indent="-457200">
              <a:buFont typeface="+mj-lt"/>
              <a:buAutoNum type="alphaUcPeriod"/>
            </a:pPr>
            <a:endParaRPr lang="en-US" dirty="0" smtClean="0"/>
          </a:p>
          <a:p>
            <a:pPr marL="914400" lvl="1" indent="-457200">
              <a:buFont typeface="+mj-lt"/>
              <a:buAutoNum type="alphaUcPeriod"/>
            </a:pPr>
            <a:r>
              <a:rPr lang="en-US" dirty="0" smtClean="0"/>
              <a:t>It hears more cases than any other court.</a:t>
            </a:r>
          </a:p>
          <a:p>
            <a:pPr marL="914400" lvl="1" indent="-457200">
              <a:buFont typeface="+mj-lt"/>
              <a:buAutoNum type="alphaUcPeriod"/>
            </a:pPr>
            <a:r>
              <a:rPr lang="en-US" dirty="0" smtClean="0"/>
              <a:t>It has authority over all other courts in the United States.</a:t>
            </a:r>
          </a:p>
          <a:p>
            <a:pPr marL="914400" lvl="1" indent="-457200">
              <a:buFont typeface="+mj-lt"/>
              <a:buAutoNum type="alphaUcPeriod"/>
            </a:pPr>
            <a:r>
              <a:rPr lang="en-US" dirty="0" smtClean="0"/>
              <a:t>Its officers are appointed by the President of the United States.</a:t>
            </a:r>
          </a:p>
          <a:p>
            <a:pPr marL="914400" lvl="1" indent="-457200">
              <a:buFont typeface="+mj-lt"/>
              <a:buAutoNum type="alphaUcPeriod"/>
            </a:pPr>
            <a:r>
              <a:rPr lang="en-US" dirty="0" smtClean="0"/>
              <a:t>It has authority over both the executive and legislative branches.</a:t>
            </a:r>
            <a:endParaRPr lang="en-US" dirty="0"/>
          </a:p>
        </p:txBody>
      </p:sp>
      <p:sp>
        <p:nvSpPr>
          <p:cNvPr id="4" name="5-Point Star 3"/>
          <p:cNvSpPr/>
          <p:nvPr/>
        </p:nvSpPr>
        <p:spPr>
          <a:xfrm>
            <a:off x="927278" y="3451537"/>
            <a:ext cx="373488" cy="32197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1166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Why do federal judges enjoy lifetime tenure?</a:t>
            </a:r>
          </a:p>
          <a:p>
            <a:pPr marL="914400" lvl="1" indent="-457200">
              <a:buFont typeface="+mj-lt"/>
              <a:buAutoNum type="alphaUcPeriod"/>
            </a:pPr>
            <a:endParaRPr lang="en-US" dirty="0" smtClean="0"/>
          </a:p>
          <a:p>
            <a:pPr marL="914400" lvl="1" indent="-457200">
              <a:buFont typeface="+mj-lt"/>
              <a:buAutoNum type="alphaUcPeriod"/>
            </a:pPr>
            <a:r>
              <a:rPr lang="en-US" dirty="0" smtClean="0"/>
              <a:t>To ensure the system of checks and balances.</a:t>
            </a:r>
          </a:p>
          <a:p>
            <a:pPr marL="914400" lvl="1" indent="-457200">
              <a:buFont typeface="+mj-lt"/>
              <a:buAutoNum type="alphaUcPeriod"/>
            </a:pPr>
            <a:r>
              <a:rPr lang="en-US" dirty="0" smtClean="0"/>
              <a:t>To strengthen their jurisdiction over state courts</a:t>
            </a:r>
          </a:p>
          <a:p>
            <a:pPr marL="914400" lvl="1" indent="-457200">
              <a:buFont typeface="+mj-lt"/>
              <a:buAutoNum type="alphaUcPeriod"/>
            </a:pPr>
            <a:r>
              <a:rPr lang="en-US" dirty="0" smtClean="0"/>
              <a:t>To limit the power of the legislative and executive branches</a:t>
            </a:r>
          </a:p>
          <a:p>
            <a:pPr marL="914400" lvl="1" indent="-457200">
              <a:buFont typeface="+mj-lt"/>
              <a:buAutoNum type="alphaUcPeriod"/>
            </a:pPr>
            <a:r>
              <a:rPr lang="en-US" dirty="0" smtClean="0"/>
              <a:t>To maintain their independence from political and popular pressures</a:t>
            </a:r>
            <a:endParaRPr lang="en-US" dirty="0"/>
          </a:p>
        </p:txBody>
      </p:sp>
    </p:spTree>
    <p:extLst>
      <p:ext uri="{BB962C8B-B14F-4D97-AF65-F5344CB8AC3E}">
        <p14:creationId xmlns:p14="http://schemas.microsoft.com/office/powerpoint/2010/main" val="2603408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Why do federal judges enjoy lifetime tenure?</a:t>
            </a:r>
          </a:p>
          <a:p>
            <a:pPr marL="914400" lvl="1" indent="-457200">
              <a:buFont typeface="+mj-lt"/>
              <a:buAutoNum type="alphaUcPeriod"/>
            </a:pPr>
            <a:endParaRPr lang="en-US" dirty="0" smtClean="0"/>
          </a:p>
          <a:p>
            <a:pPr marL="914400" lvl="1" indent="-457200">
              <a:buFont typeface="+mj-lt"/>
              <a:buAutoNum type="alphaUcPeriod"/>
            </a:pPr>
            <a:r>
              <a:rPr lang="en-US" dirty="0" smtClean="0"/>
              <a:t>To ensure the system of checks and balances.</a:t>
            </a:r>
          </a:p>
          <a:p>
            <a:pPr marL="914400" lvl="1" indent="-457200">
              <a:buFont typeface="+mj-lt"/>
              <a:buAutoNum type="alphaUcPeriod"/>
            </a:pPr>
            <a:r>
              <a:rPr lang="en-US" dirty="0" smtClean="0"/>
              <a:t>To strengthen their jurisdiction over state courts</a:t>
            </a:r>
          </a:p>
          <a:p>
            <a:pPr marL="914400" lvl="1" indent="-457200">
              <a:buFont typeface="+mj-lt"/>
              <a:buAutoNum type="alphaUcPeriod"/>
            </a:pPr>
            <a:r>
              <a:rPr lang="en-US" dirty="0" smtClean="0"/>
              <a:t>To limit the power of the legislative and executive branches</a:t>
            </a:r>
          </a:p>
          <a:p>
            <a:pPr marL="914400" lvl="1" indent="-457200">
              <a:buFont typeface="+mj-lt"/>
              <a:buAutoNum type="alphaUcPeriod"/>
            </a:pPr>
            <a:r>
              <a:rPr lang="en-US" dirty="0" smtClean="0"/>
              <a:t>To maintain their independence from political and popular pressures</a:t>
            </a:r>
            <a:endParaRPr lang="en-US" dirty="0"/>
          </a:p>
        </p:txBody>
      </p:sp>
      <p:sp>
        <p:nvSpPr>
          <p:cNvPr id="4" name="5-Point Star 3"/>
          <p:cNvSpPr/>
          <p:nvPr/>
        </p:nvSpPr>
        <p:spPr>
          <a:xfrm>
            <a:off x="902595" y="3889420"/>
            <a:ext cx="333777" cy="2704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142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 oil barge belonging to the State of Alabama has a massive oil leak in the Gulf of Mexico.  The leaked oil damages the beautiful beaches of Destin, Panama City, and Ft. Walton.  The oil also endangers the shrimp and crab industry in Florida.  The State of Florida sues the State of Alabama.  Which court has jurisdiction over the case?</a:t>
            </a:r>
          </a:p>
          <a:p>
            <a:pPr marL="914400" lvl="1" indent="-457200">
              <a:buFont typeface="+mj-lt"/>
              <a:buAutoNum type="alphaUcPeriod"/>
            </a:pPr>
            <a:endParaRPr lang="en-US" dirty="0" smtClean="0"/>
          </a:p>
          <a:p>
            <a:pPr marL="914400" lvl="1" indent="-457200">
              <a:buFont typeface="+mj-lt"/>
              <a:buAutoNum type="alphaUcPeriod"/>
            </a:pPr>
            <a:r>
              <a:rPr lang="en-US" dirty="0" smtClean="0"/>
              <a:t>Florida Supreme Court</a:t>
            </a:r>
          </a:p>
          <a:p>
            <a:pPr marL="914400" lvl="1" indent="-457200">
              <a:buFont typeface="+mj-lt"/>
              <a:buAutoNum type="alphaUcPeriod"/>
            </a:pPr>
            <a:r>
              <a:rPr lang="en-US" dirty="0" smtClean="0"/>
              <a:t>U.S. Court of Appeals for the 11</a:t>
            </a:r>
            <a:r>
              <a:rPr lang="en-US" baseline="30000" dirty="0" smtClean="0"/>
              <a:t>th</a:t>
            </a:r>
            <a:r>
              <a:rPr lang="en-US" dirty="0" smtClean="0"/>
              <a:t> Circuit</a:t>
            </a:r>
          </a:p>
          <a:p>
            <a:pPr marL="914400" lvl="1" indent="-457200">
              <a:buFont typeface="+mj-lt"/>
              <a:buAutoNum type="alphaUcPeriod"/>
            </a:pPr>
            <a:r>
              <a:rPr lang="en-US" dirty="0" smtClean="0"/>
              <a:t>U.S. Supreme Court</a:t>
            </a:r>
          </a:p>
          <a:p>
            <a:pPr marL="914400" lvl="1" indent="-457200">
              <a:buFont typeface="+mj-lt"/>
              <a:buAutoNum type="alphaUcPeriod"/>
            </a:pPr>
            <a:r>
              <a:rPr lang="en-US" dirty="0" smtClean="0"/>
              <a:t>U.S. District Circuit Court for the Northern District of Florida</a:t>
            </a:r>
            <a:endParaRPr lang="en-US" dirty="0"/>
          </a:p>
        </p:txBody>
      </p:sp>
    </p:spTree>
    <p:extLst>
      <p:ext uri="{BB962C8B-B14F-4D97-AF65-F5344CB8AC3E}">
        <p14:creationId xmlns:p14="http://schemas.microsoft.com/office/powerpoint/2010/main" val="740051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 oil barge belonging to the State of Alabama has a massive oil leak in the Gulf of Mexico.  The leaked oil damages the beautiful beaches of Destin, Panama City, and Ft. Walton.  The oil also endangers the shrimp and crab industry in Florida.  The State of Florida sues the State of Alabama.  Which court has jurisdiction over the case?</a:t>
            </a:r>
          </a:p>
          <a:p>
            <a:pPr marL="914400" lvl="1" indent="-457200">
              <a:buFont typeface="+mj-lt"/>
              <a:buAutoNum type="alphaUcPeriod"/>
            </a:pPr>
            <a:endParaRPr lang="en-US" dirty="0" smtClean="0"/>
          </a:p>
          <a:p>
            <a:pPr marL="914400" lvl="1" indent="-457200">
              <a:buFont typeface="+mj-lt"/>
              <a:buAutoNum type="alphaUcPeriod"/>
            </a:pPr>
            <a:r>
              <a:rPr lang="en-US" dirty="0" smtClean="0"/>
              <a:t>Florida Supreme Court</a:t>
            </a:r>
          </a:p>
          <a:p>
            <a:pPr marL="914400" lvl="1" indent="-457200">
              <a:buFont typeface="+mj-lt"/>
              <a:buAutoNum type="alphaUcPeriod"/>
            </a:pPr>
            <a:r>
              <a:rPr lang="en-US" dirty="0" smtClean="0"/>
              <a:t>U.S. Court of Appeals for the 11</a:t>
            </a:r>
            <a:r>
              <a:rPr lang="en-US" baseline="30000" dirty="0" smtClean="0"/>
              <a:t>th</a:t>
            </a:r>
            <a:r>
              <a:rPr lang="en-US" dirty="0" smtClean="0"/>
              <a:t> Circuit</a:t>
            </a:r>
          </a:p>
          <a:p>
            <a:pPr marL="914400" lvl="1" indent="-457200">
              <a:buFont typeface="+mj-lt"/>
              <a:buAutoNum type="alphaUcPeriod"/>
            </a:pPr>
            <a:r>
              <a:rPr lang="en-US" dirty="0" smtClean="0"/>
              <a:t>U.S. Supreme Court</a:t>
            </a:r>
          </a:p>
          <a:p>
            <a:pPr marL="914400" lvl="1" indent="-457200">
              <a:buFont typeface="+mj-lt"/>
              <a:buAutoNum type="alphaUcPeriod"/>
            </a:pPr>
            <a:r>
              <a:rPr lang="en-US" dirty="0" smtClean="0"/>
              <a:t>U.S. District Circuit Court for the Northern District of Florida</a:t>
            </a:r>
            <a:endParaRPr lang="en-US" dirty="0"/>
          </a:p>
        </p:txBody>
      </p:sp>
      <p:sp>
        <p:nvSpPr>
          <p:cNvPr id="4" name="5-Point Star 3"/>
          <p:cNvSpPr/>
          <p:nvPr/>
        </p:nvSpPr>
        <p:spPr>
          <a:xfrm>
            <a:off x="953036" y="5074276"/>
            <a:ext cx="334851" cy="23181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0398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How does an appellate court differ from a trial court?</a:t>
            </a:r>
          </a:p>
          <a:p>
            <a:pPr marL="914400" lvl="1" indent="-457200">
              <a:buFont typeface="+mj-lt"/>
              <a:buAutoNum type="alphaUcPeriod"/>
            </a:pPr>
            <a:r>
              <a:rPr lang="en-US" dirty="0" smtClean="0"/>
              <a:t>An appellate court usually has a jury</a:t>
            </a:r>
          </a:p>
          <a:p>
            <a:pPr marL="914400" lvl="1" indent="-457200">
              <a:buFont typeface="+mj-lt"/>
              <a:buAutoNum type="alphaUcPeriod"/>
            </a:pPr>
            <a:r>
              <a:rPr lang="en-US" dirty="0" smtClean="0"/>
              <a:t>An appellate court decides issues of fact</a:t>
            </a:r>
          </a:p>
          <a:p>
            <a:pPr marL="914400" lvl="1" indent="-457200">
              <a:buFont typeface="+mj-lt"/>
              <a:buAutoNum type="alphaUcPeriod"/>
            </a:pPr>
            <a:r>
              <a:rPr lang="en-US" dirty="0" smtClean="0"/>
              <a:t>An appellate court examines more witnesses</a:t>
            </a:r>
          </a:p>
          <a:p>
            <a:pPr marL="914400" lvl="1" indent="-457200">
              <a:buFont typeface="+mj-lt"/>
              <a:buAutoNum type="alphaUcPeriod"/>
            </a:pPr>
            <a:r>
              <a:rPr lang="en-US" dirty="0" smtClean="0"/>
              <a:t>An appellate court reviews another court’s decision</a:t>
            </a:r>
            <a:endParaRPr lang="en-US" dirty="0"/>
          </a:p>
        </p:txBody>
      </p:sp>
    </p:spTree>
    <p:extLst>
      <p:ext uri="{BB962C8B-B14F-4D97-AF65-F5344CB8AC3E}">
        <p14:creationId xmlns:p14="http://schemas.microsoft.com/office/powerpoint/2010/main" val="4022406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How does an appellate court differ from a trial court?</a:t>
            </a:r>
          </a:p>
          <a:p>
            <a:pPr marL="914400" lvl="1" indent="-457200">
              <a:buFont typeface="+mj-lt"/>
              <a:buAutoNum type="alphaUcPeriod"/>
            </a:pPr>
            <a:r>
              <a:rPr lang="en-US" dirty="0" smtClean="0"/>
              <a:t>An appellate court usually has a jury</a:t>
            </a:r>
          </a:p>
          <a:p>
            <a:pPr marL="914400" lvl="1" indent="-457200">
              <a:buFont typeface="+mj-lt"/>
              <a:buAutoNum type="alphaUcPeriod"/>
            </a:pPr>
            <a:r>
              <a:rPr lang="en-US" dirty="0" smtClean="0"/>
              <a:t>An appellate court decides issues of fact</a:t>
            </a:r>
          </a:p>
          <a:p>
            <a:pPr marL="914400" lvl="1" indent="-457200">
              <a:buFont typeface="+mj-lt"/>
              <a:buAutoNum type="alphaUcPeriod"/>
            </a:pPr>
            <a:r>
              <a:rPr lang="en-US" dirty="0" smtClean="0"/>
              <a:t>An appellate court examines more witnesses</a:t>
            </a:r>
          </a:p>
          <a:p>
            <a:pPr marL="914400" lvl="1" indent="-457200">
              <a:buFont typeface="+mj-lt"/>
              <a:buAutoNum type="alphaUcPeriod"/>
            </a:pPr>
            <a:r>
              <a:rPr lang="en-US" dirty="0" smtClean="0"/>
              <a:t>An appellate court reviews another court’s decision</a:t>
            </a:r>
            <a:endParaRPr lang="en-US" dirty="0"/>
          </a:p>
        </p:txBody>
      </p:sp>
      <p:sp>
        <p:nvSpPr>
          <p:cNvPr id="4" name="5-Point Star 3"/>
          <p:cNvSpPr/>
          <p:nvPr/>
        </p:nvSpPr>
        <p:spPr>
          <a:xfrm>
            <a:off x="825321" y="3477295"/>
            <a:ext cx="449687" cy="30909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7162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672</Words>
  <Application>Microsoft Office PowerPoint</Application>
  <PresentationFormat>Widescreen</PresentationFormat>
  <Paragraphs>67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Judicial Branch Practice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Judicial Branch Practice Questions</dc:title>
  <dc:creator>Nicholas Cramer</dc:creator>
  <cp:lastModifiedBy>Scott Linehan</cp:lastModifiedBy>
  <cp:revision>4</cp:revision>
  <dcterms:created xsi:type="dcterms:W3CDTF">2016-04-26T19:47:09Z</dcterms:created>
  <dcterms:modified xsi:type="dcterms:W3CDTF">2016-04-28T12:12:36Z</dcterms:modified>
</cp:coreProperties>
</file>