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Mesopotamia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3,000 B.C. to 500 B.C.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8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Gods, Priests, and 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35129"/>
          </a:xfrm>
        </p:spPr>
        <p:txBody>
          <a:bodyPr/>
          <a:lstStyle/>
          <a:p>
            <a:r>
              <a:rPr lang="en-US" dirty="0" smtClean="0"/>
              <a:t>Sumerians worshipped many gods, this is known as polytheism</a:t>
            </a:r>
          </a:p>
          <a:p>
            <a:r>
              <a:rPr lang="en-US" dirty="0" smtClean="0"/>
              <a:t>They thought some gods had power of rain and wind</a:t>
            </a:r>
          </a:p>
          <a:p>
            <a:r>
              <a:rPr lang="en-US" dirty="0" smtClean="0"/>
              <a:t>They also thought some gods guided the things people did, like plowing or brick-making</a:t>
            </a:r>
          </a:p>
          <a:p>
            <a:r>
              <a:rPr lang="en-US" dirty="0" smtClean="0"/>
              <a:t>They would honor whatever god helped them with their activity</a:t>
            </a:r>
          </a:p>
          <a:p>
            <a:r>
              <a:rPr lang="en-US" dirty="0" smtClean="0"/>
              <a:t>Each city-state claimed one of the gods as their own</a:t>
            </a:r>
          </a:p>
          <a:p>
            <a:r>
              <a:rPr lang="en-US" dirty="0" smtClean="0"/>
              <a:t>The ziggurat (translated to rise high), a large temple, would be where they honored their god</a:t>
            </a:r>
          </a:p>
          <a:p>
            <a:r>
              <a:rPr lang="en-US" dirty="0" smtClean="0"/>
              <a:t>The very top was a holy place, the god’s home, and only special priests were allowed to go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6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Gods, Priests, and 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88" y="1947672"/>
            <a:ext cx="5591232" cy="4764023"/>
          </a:xfrm>
        </p:spPr>
        <p:txBody>
          <a:bodyPr/>
          <a:lstStyle/>
          <a:p>
            <a:r>
              <a:rPr lang="en-US" dirty="0" smtClean="0"/>
              <a:t>In the beginning, the city-states were ruled by the priests of the ziggurat</a:t>
            </a:r>
          </a:p>
          <a:p>
            <a:r>
              <a:rPr lang="en-US" dirty="0" smtClean="0"/>
              <a:t>The Sumerian city-states would become monarchies eventually</a:t>
            </a:r>
          </a:p>
          <a:p>
            <a:r>
              <a:rPr lang="en-US" dirty="0" smtClean="0"/>
              <a:t>The kings claimed they received their power to rule from the city’s god</a:t>
            </a:r>
          </a:p>
          <a:p>
            <a:r>
              <a:rPr lang="en-US" dirty="0" smtClean="0"/>
              <a:t>The first kings were probably war heroes</a:t>
            </a:r>
          </a:p>
          <a:p>
            <a:r>
              <a:rPr lang="en-US" dirty="0" smtClean="0"/>
              <a:t>Eventually their rule would become hereditary, meaning if a king dies his son would take over</a:t>
            </a:r>
          </a:p>
          <a:p>
            <a:r>
              <a:rPr lang="en-US" dirty="0" smtClean="0"/>
              <a:t>In most cases the wives of kings did NOT have any political power</a:t>
            </a:r>
          </a:p>
          <a:p>
            <a:r>
              <a:rPr lang="en-US" dirty="0" smtClean="0"/>
              <a:t>Some wives, of the king, did control their own lands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2733294"/>
            <a:ext cx="6343305" cy="275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08" y="2021119"/>
            <a:ext cx="5271192" cy="4580849"/>
          </a:xfrm>
        </p:spPr>
        <p:txBody>
          <a:bodyPr/>
          <a:lstStyle/>
          <a:p>
            <a:r>
              <a:rPr lang="en-US" dirty="0" smtClean="0"/>
              <a:t>People were divided into social classes</a:t>
            </a:r>
          </a:p>
          <a:p>
            <a:r>
              <a:rPr lang="en-US" dirty="0" smtClean="0"/>
              <a:t>Usually people would stay in the social class they were born – once a farmer always a farmer</a:t>
            </a:r>
          </a:p>
          <a:p>
            <a:r>
              <a:rPr lang="en-US" dirty="0" smtClean="0"/>
              <a:t>The upper class was made up of:  Kings, priests, warriors, and government officials</a:t>
            </a:r>
          </a:p>
          <a:p>
            <a:r>
              <a:rPr lang="en-US" dirty="0" smtClean="0"/>
              <a:t>The middle class consisted of:  merchants, farmers, fishers, and artisans</a:t>
            </a:r>
          </a:p>
          <a:p>
            <a:r>
              <a:rPr lang="en-US" dirty="0" smtClean="0"/>
              <a:t>The lowest class would be slaves, mostly people captured in war but could also be criminals and people who could not pay their debt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161" y="2377206"/>
            <a:ext cx="5688332" cy="370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70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085127"/>
            <a:ext cx="5673096" cy="4498553"/>
          </a:xfrm>
        </p:spPr>
        <p:txBody>
          <a:bodyPr/>
          <a:lstStyle/>
          <a:p>
            <a:r>
              <a:rPr lang="en-US" dirty="0" smtClean="0"/>
              <a:t>Women and men had different roles</a:t>
            </a:r>
          </a:p>
          <a:p>
            <a:r>
              <a:rPr lang="en-US" dirty="0" smtClean="0"/>
              <a:t>The family was the basic unit in society</a:t>
            </a:r>
          </a:p>
          <a:p>
            <a:r>
              <a:rPr lang="en-US" dirty="0" smtClean="0"/>
              <a:t>Men were the head of the home</a:t>
            </a:r>
          </a:p>
          <a:p>
            <a:r>
              <a:rPr lang="en-US" dirty="0" smtClean="0"/>
              <a:t>Boys went to school and trained for a specific job</a:t>
            </a:r>
          </a:p>
          <a:p>
            <a:r>
              <a:rPr lang="en-US" dirty="0" smtClean="0"/>
              <a:t>Women ran the home, taught their daughters to do the same, and cared for the children</a:t>
            </a:r>
          </a:p>
          <a:p>
            <a:r>
              <a:rPr lang="en-US" dirty="0" smtClean="0"/>
              <a:t>Women had FEW civil rights, though some did own businesses</a:t>
            </a:r>
          </a:p>
          <a:p>
            <a:r>
              <a:rPr lang="en-US" dirty="0" smtClean="0"/>
              <a:t>Law required adult children to take care for their parents if the parents needed help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788" y="2534178"/>
            <a:ext cx="5204016" cy="368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176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Farmers and Traders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36" y="2130847"/>
            <a:ext cx="8087544" cy="43888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Sumerians were farmers</a:t>
            </a:r>
          </a:p>
          <a:p>
            <a:r>
              <a:rPr lang="en-US" dirty="0" smtClean="0"/>
              <a:t>Major crops were:  wheat, barley, and dates</a:t>
            </a:r>
          </a:p>
          <a:p>
            <a:r>
              <a:rPr lang="en-US" dirty="0" smtClean="0"/>
              <a:t>Farmers also raised sheep, goats, and pigs</a:t>
            </a:r>
          </a:p>
          <a:p>
            <a:r>
              <a:rPr lang="en-US" dirty="0" smtClean="0"/>
              <a:t>Trade would grow over time allowing Sumerians to gain access to metals </a:t>
            </a:r>
          </a:p>
          <a:p>
            <a:r>
              <a:rPr lang="en-US" dirty="0" smtClean="0"/>
              <a:t>Trade routes linked Sumer to places like India and Egypt</a:t>
            </a:r>
          </a:p>
          <a:p>
            <a:r>
              <a:rPr lang="en-US" dirty="0" smtClean="0"/>
              <a:t>They would travel to other lands for trade:  trading wheat, barley, and tools for timber, minerals, and metals to make jewelry and tools</a:t>
            </a:r>
          </a:p>
          <a:p>
            <a:r>
              <a:rPr lang="en-US" dirty="0" smtClean="0"/>
              <a:t>Sumerians valued a red stone called carnelian from India’s Indus Valley</a:t>
            </a:r>
          </a:p>
          <a:p>
            <a:r>
              <a:rPr lang="en-US" dirty="0" smtClean="0"/>
              <a:t>As well as a blue stone know as lapis lazuli from Afghanistan</a:t>
            </a:r>
          </a:p>
          <a:p>
            <a:r>
              <a:rPr lang="en-US" dirty="0" smtClean="0"/>
              <a:t>Traders would bring back iron and silver from Turkey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946" y="2102414"/>
            <a:ext cx="3079052" cy="444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39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Sumerian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2774880" cy="3636511"/>
          </a:xfrm>
        </p:spPr>
        <p:txBody>
          <a:bodyPr/>
          <a:lstStyle/>
          <a:p>
            <a:r>
              <a:rPr lang="en-US" dirty="0" smtClean="0"/>
              <a:t>Mesopotamia is known as the cradle of civilization because later civilizations would copy and improve on Sumerian ideas and inventions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622" y="2690812"/>
            <a:ext cx="7376376" cy="351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38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Sumerian writing system is the earliest known system in the world</a:t>
            </a:r>
          </a:p>
          <a:p>
            <a:r>
              <a:rPr lang="en-US" dirty="0" smtClean="0"/>
              <a:t>They would keep records of their lives and their history</a:t>
            </a:r>
          </a:p>
          <a:p>
            <a:r>
              <a:rPr lang="en-US" dirty="0" smtClean="0"/>
              <a:t>Their writing system was known as cuneiform made up of about 1,200 different characters</a:t>
            </a:r>
          </a:p>
          <a:p>
            <a:r>
              <a:rPr lang="en-US" dirty="0" smtClean="0"/>
              <a:t>Sumerians wrote on clay tablets (they did not have paper) with a sharp reed</a:t>
            </a:r>
          </a:p>
          <a:p>
            <a:r>
              <a:rPr lang="en-US" dirty="0" smtClean="0"/>
              <a:t>Only a few people, mostly boys, learned to read and write cuneiform</a:t>
            </a:r>
          </a:p>
          <a:p>
            <a:r>
              <a:rPr lang="en-US" dirty="0" smtClean="0"/>
              <a:t>These people would become scribes, or official record keepers</a:t>
            </a:r>
          </a:p>
          <a:p>
            <a:r>
              <a:rPr lang="en-US" dirty="0" smtClean="0"/>
              <a:t>They would record court records, marriage contracts, business dealings, and important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24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2957760" cy="3636511"/>
          </a:xfrm>
        </p:spPr>
        <p:txBody>
          <a:bodyPr/>
          <a:lstStyle/>
          <a:p>
            <a:r>
              <a:rPr lang="en-US" dirty="0" smtClean="0"/>
              <a:t>They would write down oral stories that praised gods and warriors</a:t>
            </a:r>
          </a:p>
          <a:p>
            <a:r>
              <a:rPr lang="en-US" dirty="0" smtClean="0"/>
              <a:t>The oldest known story is from Sumer, the Epic of Gilgamesh, an epic is a long poem that tells the story of a hero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814" y="2222287"/>
            <a:ext cx="6502146" cy="431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03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and </a:t>
            </a:r>
            <a:r>
              <a:rPr lang="en-US" dirty="0"/>
              <a:t>M</a:t>
            </a:r>
            <a:r>
              <a:rPr lang="en-US" dirty="0" smtClean="0"/>
              <a:t>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08" y="2231431"/>
            <a:ext cx="7849800" cy="44254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Sumerians were the first to use the wheel, wood circles, creating carts and later chariots</a:t>
            </a:r>
          </a:p>
          <a:p>
            <a:r>
              <a:rPr lang="en-US" dirty="0" smtClean="0"/>
              <a:t>They developed the sailboat, the potter’s wheel (to make clay pots)</a:t>
            </a:r>
          </a:p>
          <a:p>
            <a:r>
              <a:rPr lang="en-US" dirty="0" smtClean="0"/>
              <a:t>Artisans crafted bronze (made from combining copper and tin) tools, weapons, and jewelry</a:t>
            </a:r>
          </a:p>
          <a:p>
            <a:r>
              <a:rPr lang="en-US" dirty="0" smtClean="0"/>
              <a:t>They developed geometry, created a place value system based on 60, allowing for tables for division and multiplication</a:t>
            </a:r>
          </a:p>
          <a:p>
            <a:r>
              <a:rPr lang="en-US" dirty="0" smtClean="0"/>
              <a:t>The 60-minute hour, 60-second minute, and the 360 degree circle all originated with the Sumerians</a:t>
            </a:r>
          </a:p>
          <a:p>
            <a:r>
              <a:rPr lang="en-US" dirty="0" smtClean="0"/>
              <a:t>By observing the position of the stars, they determined the best time to plant crops and hold religious ceremonies</a:t>
            </a:r>
          </a:p>
          <a:p>
            <a:r>
              <a:rPr lang="en-US" dirty="0" smtClean="0"/>
              <a:t>They also invented a 12 month calendar based on the cycle of the moons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559" y="2597190"/>
            <a:ext cx="4097945" cy="336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3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Sumerians</a:t>
            </a:r>
            <a:br>
              <a:rPr lang="en-US" dirty="0" smtClean="0"/>
            </a:br>
            <a:r>
              <a:rPr lang="en-US" sz="1800" dirty="0" smtClean="0"/>
              <a:t>How does geography influence the way people live?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02536"/>
            <a:ext cx="5307768" cy="4599431"/>
          </a:xfrm>
        </p:spPr>
        <p:txBody>
          <a:bodyPr/>
          <a:lstStyle/>
          <a:p>
            <a:r>
              <a:rPr lang="en-US" dirty="0" smtClean="0"/>
              <a:t>3,000 B.C. we can document the beginning of civilizations in the river valleys of Mesopotamia, Egypt, India, and China</a:t>
            </a:r>
          </a:p>
          <a:p>
            <a:r>
              <a:rPr lang="en-US" dirty="0" smtClean="0"/>
              <a:t>Major factor for these civilizations was access to water for drinking and crops</a:t>
            </a:r>
          </a:p>
          <a:p>
            <a:r>
              <a:rPr lang="en-US" dirty="0" smtClean="0"/>
              <a:t>A shared component for these civilizations was the development of social classes</a:t>
            </a:r>
          </a:p>
          <a:p>
            <a:r>
              <a:rPr lang="en-US" dirty="0" smtClean="0"/>
              <a:t>These social classes were usually based on their jobs or occupations</a:t>
            </a:r>
          </a:p>
          <a:p>
            <a:r>
              <a:rPr lang="en-US" dirty="0" smtClean="0"/>
              <a:t>Other shared characteristics were advances in technology, governments, and a system of values and beliefs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165603"/>
            <a:ext cx="5992369" cy="44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2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93392"/>
            <a:ext cx="4512240" cy="4498847"/>
          </a:xfrm>
        </p:spPr>
        <p:txBody>
          <a:bodyPr/>
          <a:lstStyle/>
          <a:p>
            <a:r>
              <a:rPr lang="en-US" dirty="0" smtClean="0"/>
              <a:t>Mesopotamia, the earliest known civilization, developed in modern southern Iraq</a:t>
            </a:r>
          </a:p>
          <a:p>
            <a:r>
              <a:rPr lang="en-US" dirty="0" smtClean="0"/>
              <a:t>Mesopotamia, means the “land between two rivers” in Greek</a:t>
            </a:r>
          </a:p>
          <a:p>
            <a:r>
              <a:rPr lang="en-US" dirty="0" smtClean="0"/>
              <a:t>It developed on the plain between the Tigris and the Euphrates rivers</a:t>
            </a:r>
          </a:p>
          <a:p>
            <a:r>
              <a:rPr lang="en-US" dirty="0" smtClean="0"/>
              <a:t>These 2 rivers run parallel for about a 1,000 miles</a:t>
            </a:r>
          </a:p>
          <a:p>
            <a:r>
              <a:rPr lang="en-US" dirty="0" smtClean="0"/>
              <a:t>Mesopotamia was located in the eastern part of the Fertile Crescent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28" y="2050745"/>
            <a:ext cx="4664583" cy="444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Valley Dwellers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4201344" cy="4407113"/>
          </a:xfrm>
        </p:spPr>
        <p:txBody>
          <a:bodyPr/>
          <a:lstStyle/>
          <a:p>
            <a:r>
              <a:rPr lang="en-US" dirty="0" smtClean="0"/>
              <a:t>1800s, archaeologists began to dig up many buildings and artifacts</a:t>
            </a:r>
          </a:p>
          <a:p>
            <a:r>
              <a:rPr lang="en-US" dirty="0" smtClean="0"/>
              <a:t>7,000 B.C. – first settlers settled in the area</a:t>
            </a:r>
          </a:p>
          <a:p>
            <a:r>
              <a:rPr lang="en-US" dirty="0" smtClean="0"/>
              <a:t>They were hunters and herders</a:t>
            </a:r>
          </a:p>
          <a:p>
            <a:r>
              <a:rPr lang="en-US" dirty="0" smtClean="0"/>
              <a:t>4,000 B.C. – some of these groups moved to the plain of the Tigris-Euphrates valley</a:t>
            </a:r>
          </a:p>
          <a:p>
            <a:r>
              <a:rPr lang="en-US" dirty="0" smtClean="0"/>
              <a:t>They built farming villages along the two rivers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948" y="1976056"/>
            <a:ext cx="573405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98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Taming the 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5454072" cy="4370537"/>
          </a:xfrm>
        </p:spPr>
        <p:txBody>
          <a:bodyPr/>
          <a:lstStyle/>
          <a:p>
            <a:r>
              <a:rPr lang="en-US" dirty="0" smtClean="0"/>
              <a:t>Early farmers used the water from the rivers to water their farms</a:t>
            </a:r>
          </a:p>
          <a:p>
            <a:r>
              <a:rPr lang="en-US" dirty="0" smtClean="0"/>
              <a:t>This was not always reliable since little to no rain fell in the summer, causing the rivers to run low</a:t>
            </a:r>
          </a:p>
          <a:p>
            <a:r>
              <a:rPr lang="en-US" dirty="0" smtClean="0"/>
              <a:t>During the spring harvest, melting snow and heavy rainfall, would cause the rivers to sometimes flood.  </a:t>
            </a:r>
          </a:p>
          <a:p>
            <a:r>
              <a:rPr lang="en-US" dirty="0" smtClean="0"/>
              <a:t>These floods would sweep away or destroy crops, homes, and livestock</a:t>
            </a:r>
          </a:p>
          <a:p>
            <a:r>
              <a:rPr lang="en-US" dirty="0" smtClean="0"/>
              <a:t>The benefit to the floods would be the silt (small particles of soil) left behind.  This silt was very good for farming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2649906"/>
            <a:ext cx="5744679" cy="351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Taming the 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9587160" cy="4471121"/>
          </a:xfrm>
        </p:spPr>
        <p:txBody>
          <a:bodyPr/>
          <a:lstStyle/>
          <a:p>
            <a:r>
              <a:rPr lang="en-US" dirty="0" smtClean="0"/>
              <a:t>Overtime, people would learn to build dams to help with the flooding</a:t>
            </a:r>
          </a:p>
          <a:p>
            <a:r>
              <a:rPr lang="en-US" dirty="0" smtClean="0"/>
              <a:t>They would also dig canals to let water flow into their fields, this is called irrigation</a:t>
            </a:r>
          </a:p>
          <a:p>
            <a:r>
              <a:rPr lang="en-US" dirty="0" smtClean="0"/>
              <a:t>These advances allowed farmers to grow surpluses, or extra amounts, of food</a:t>
            </a:r>
          </a:p>
          <a:p>
            <a:r>
              <a:rPr lang="en-US" dirty="0" smtClean="0"/>
              <a:t>When food became plentiful, not everyone needed to farm</a:t>
            </a:r>
          </a:p>
          <a:p>
            <a:r>
              <a:rPr lang="en-US" dirty="0" smtClean="0"/>
              <a:t>Artisans, skilled workers, began to develop</a:t>
            </a:r>
          </a:p>
          <a:p>
            <a:r>
              <a:rPr lang="en-US" dirty="0" smtClean="0"/>
              <a:t>They would specialize in weaving cloth and making pottery, tools, and weapons</a:t>
            </a:r>
          </a:p>
          <a:p>
            <a:r>
              <a:rPr lang="en-US" dirty="0" smtClean="0"/>
              <a:t>As artisans made more goods, people began to live in places that favored trade</a:t>
            </a:r>
          </a:p>
          <a:p>
            <a:r>
              <a:rPr lang="en-US" dirty="0" smtClean="0"/>
              <a:t>Small farming communities grew into cities</a:t>
            </a:r>
          </a:p>
          <a:p>
            <a:r>
              <a:rPr lang="en-US" dirty="0" smtClean="0"/>
              <a:t>3,000 B.C., several cities developed in Sumer, a region in southern </a:t>
            </a:r>
            <a:r>
              <a:rPr lang="en-US" dirty="0" err="1" smtClean="0"/>
              <a:t>mesopotamia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Sumer’s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3332664" cy="3636511"/>
          </a:xfrm>
        </p:spPr>
        <p:txBody>
          <a:bodyPr/>
          <a:lstStyle/>
          <a:p>
            <a:r>
              <a:rPr lang="en-US" dirty="0" smtClean="0"/>
              <a:t>Sumer’s people were known as Sumerians</a:t>
            </a:r>
          </a:p>
          <a:p>
            <a:r>
              <a:rPr lang="en-US" dirty="0" smtClean="0"/>
              <a:t>They built the first cities in SW Asia, including Ur, </a:t>
            </a:r>
            <a:r>
              <a:rPr lang="en-US" dirty="0" err="1" smtClean="0"/>
              <a:t>Uruk</a:t>
            </a:r>
            <a:r>
              <a:rPr lang="en-US" dirty="0" smtClean="0"/>
              <a:t>, and </a:t>
            </a:r>
            <a:r>
              <a:rPr lang="en-US" dirty="0" err="1" smtClean="0"/>
              <a:t>Eridu</a:t>
            </a:r>
            <a:endParaRPr lang="en-US" dirty="0" smtClean="0"/>
          </a:p>
          <a:p>
            <a:r>
              <a:rPr lang="en-US" dirty="0" smtClean="0"/>
              <a:t>These cities became centers of civilization that controlled the lower part of the Tigris and Euphrates valleys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399" y="2481262"/>
            <a:ext cx="5194745" cy="408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City-States Arise:  Ur, </a:t>
            </a:r>
            <a:r>
              <a:rPr lang="en-US" dirty="0" err="1" smtClean="0"/>
              <a:t>Uruk</a:t>
            </a:r>
            <a:r>
              <a:rPr lang="en-US" dirty="0" smtClean="0"/>
              <a:t>, and </a:t>
            </a:r>
            <a:r>
              <a:rPr lang="en-US" dirty="0" err="1" smtClean="0"/>
              <a:t>Eridu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40" y="2258863"/>
            <a:ext cx="7374312" cy="4434545"/>
          </a:xfrm>
        </p:spPr>
        <p:txBody>
          <a:bodyPr/>
          <a:lstStyle/>
          <a:p>
            <a:r>
              <a:rPr lang="en-US" dirty="0" smtClean="0"/>
              <a:t>Sumer’s cities were surrounded by mudflats and patches of scorching desert</a:t>
            </a:r>
          </a:p>
          <a:p>
            <a:r>
              <a:rPr lang="en-US" dirty="0" smtClean="0"/>
              <a:t>This made it difficult to travel to different cities</a:t>
            </a:r>
          </a:p>
          <a:p>
            <a:r>
              <a:rPr lang="en-US" dirty="0" smtClean="0"/>
              <a:t>Each city was largely cut off from each other</a:t>
            </a:r>
          </a:p>
          <a:p>
            <a:r>
              <a:rPr lang="en-US" dirty="0" smtClean="0"/>
              <a:t>Sumerian cities would become independent </a:t>
            </a:r>
          </a:p>
          <a:p>
            <a:r>
              <a:rPr lang="en-US" dirty="0" smtClean="0"/>
              <a:t>As each city grew larger it gained more control, political and economic, of the surrounding areas</a:t>
            </a:r>
          </a:p>
          <a:p>
            <a:r>
              <a:rPr lang="en-US" dirty="0" smtClean="0"/>
              <a:t>They became city-states</a:t>
            </a:r>
          </a:p>
          <a:p>
            <a:r>
              <a:rPr lang="en-US" dirty="0" smtClean="0"/>
              <a:t>Each had its own government and was NOT part of any larger governing state</a:t>
            </a:r>
          </a:p>
          <a:p>
            <a:r>
              <a:rPr lang="en-US" dirty="0" smtClean="0"/>
              <a:t>The population of the city-states ranged 5,000 to 20,000 people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936" y="2747538"/>
            <a:ext cx="4523122" cy="308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3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City-States Arise:  Ur, </a:t>
            </a:r>
            <a:r>
              <a:rPr lang="en-US" dirty="0" err="1" smtClean="0"/>
              <a:t>Uruk</a:t>
            </a:r>
            <a:r>
              <a:rPr lang="en-US" dirty="0" smtClean="0"/>
              <a:t>, and </a:t>
            </a:r>
            <a:r>
              <a:rPr lang="en-US" dirty="0" err="1" smtClean="0"/>
              <a:t>Eridu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496" y="2240575"/>
            <a:ext cx="9248832" cy="4443689"/>
          </a:xfrm>
        </p:spPr>
        <p:txBody>
          <a:bodyPr>
            <a:normAutofit/>
          </a:bodyPr>
          <a:lstStyle/>
          <a:p>
            <a:r>
              <a:rPr lang="en-US" dirty="0" smtClean="0"/>
              <a:t>Historians believe the city-states was protected by a large city wall</a:t>
            </a:r>
          </a:p>
          <a:p>
            <a:r>
              <a:rPr lang="en-US" dirty="0" smtClean="0"/>
              <a:t>Sumerians most likely used mud from the rivers as their main building supply because wood and stone were in short supply</a:t>
            </a:r>
          </a:p>
          <a:p>
            <a:r>
              <a:rPr lang="en-US" dirty="0" smtClean="0"/>
              <a:t>They mixed mud with crushed reeds forming bricks and letting them dry in the sun</a:t>
            </a:r>
          </a:p>
          <a:p>
            <a:r>
              <a:rPr lang="en-US" dirty="0" smtClean="0"/>
              <a:t>The gates to the city wall would remain open during the day and be closed at night</a:t>
            </a:r>
          </a:p>
          <a:p>
            <a:r>
              <a:rPr lang="en-US" dirty="0" smtClean="0"/>
              <a:t>The center of the city-states would be where the ruler’s palace, a large temple, and other public buildings would </a:t>
            </a:r>
            <a:r>
              <a:rPr lang="en-US" dirty="0"/>
              <a:t>b</a:t>
            </a:r>
            <a:r>
              <a:rPr lang="en-US" dirty="0" smtClean="0"/>
              <a:t>e found</a:t>
            </a:r>
          </a:p>
          <a:p>
            <a:r>
              <a:rPr lang="en-US" dirty="0" smtClean="0"/>
              <a:t>These city-states would often go to war with each other</a:t>
            </a:r>
          </a:p>
          <a:p>
            <a:r>
              <a:rPr lang="en-US" dirty="0" smtClean="0"/>
              <a:t>They would fight for resources, political borders (expand territory), or for glory</a:t>
            </a:r>
          </a:p>
          <a:p>
            <a:r>
              <a:rPr lang="en-US" dirty="0" smtClean="0"/>
              <a:t>Sometimes they would form alliances with each other for 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7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2952</TotalTime>
  <Words>1397</Words>
  <Application>Microsoft Office PowerPoint</Application>
  <PresentationFormat>Widescreen</PresentationFormat>
  <Paragraphs>119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Quotable</vt:lpstr>
      <vt:lpstr>Mesopotamia</vt:lpstr>
      <vt:lpstr>The Sumerians How does geography influence the way people live?</vt:lpstr>
      <vt:lpstr>The Two Rivers</vt:lpstr>
      <vt:lpstr>Early Valley Dwellers</vt:lpstr>
      <vt:lpstr>Taming the Rivers</vt:lpstr>
      <vt:lpstr>Taming the Rivers</vt:lpstr>
      <vt:lpstr>Sumer’s Civilization</vt:lpstr>
      <vt:lpstr>City-States Arise:  Ur, Uruk, and Eridu</vt:lpstr>
      <vt:lpstr>City-States Arise:  Ur, Uruk, and Eridu</vt:lpstr>
      <vt:lpstr>Gods, Priests, and Kings</vt:lpstr>
      <vt:lpstr>Gods, Priests, and Kings</vt:lpstr>
      <vt:lpstr>Social Groups</vt:lpstr>
      <vt:lpstr>Social Groups</vt:lpstr>
      <vt:lpstr>Farmers and Traders</vt:lpstr>
      <vt:lpstr>Sumerian Contributions</vt:lpstr>
      <vt:lpstr>Writing</vt:lpstr>
      <vt:lpstr>Writing</vt:lpstr>
      <vt:lpstr>Technology and Mathematics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Mesopotamia</dc:title>
  <dc:creator>Jason Motta</dc:creator>
  <cp:lastModifiedBy>Jason Motta</cp:lastModifiedBy>
  <cp:revision>14</cp:revision>
  <dcterms:created xsi:type="dcterms:W3CDTF">2018-09-26T15:15:04Z</dcterms:created>
  <dcterms:modified xsi:type="dcterms:W3CDTF">2018-09-28T16:27:14Z</dcterms:modified>
</cp:coreProperties>
</file>